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95" d="100"/>
          <a:sy n="95" d="100"/>
        </p:scale>
        <p:origin x="58" y="6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Internal Temp</a:t>
            </a:r>
            <a:r>
              <a:rPr lang="en-US" baseline="0"/>
              <a:t> Sensor Reading</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Brand X</c:v>
                </c:pt>
              </c:strCache>
            </c:strRef>
          </c:tx>
          <c:spPr>
            <a:ln w="28575" cap="rnd">
              <a:solidFill>
                <a:schemeClr val="accent1"/>
              </a:solidFill>
              <a:round/>
            </a:ln>
            <a:effectLst/>
          </c:spPr>
          <c:marker>
            <c:symbol val="none"/>
          </c:marker>
          <c:cat>
            <c:strRef>
              <c:f>Sheet1!$A$2:$A$5</c:f>
              <c:strCache>
                <c:ptCount val="4"/>
                <c:pt idx="0">
                  <c:v>15 Minutes</c:v>
                </c:pt>
                <c:pt idx="1">
                  <c:v>30 Minutes</c:v>
                </c:pt>
                <c:pt idx="2">
                  <c:v>45 Minutes</c:v>
                </c:pt>
                <c:pt idx="3">
                  <c:v>75 Minutes</c:v>
                </c:pt>
              </c:strCache>
            </c:strRef>
          </c:cat>
          <c:val>
            <c:numRef>
              <c:f>Sheet1!$B$2:$B$5</c:f>
              <c:numCache>
                <c:formatCode>General</c:formatCode>
                <c:ptCount val="4"/>
                <c:pt idx="0">
                  <c:v>101.8</c:v>
                </c:pt>
                <c:pt idx="1">
                  <c:v>99.9</c:v>
                </c:pt>
                <c:pt idx="2">
                  <c:v>98.9</c:v>
                </c:pt>
                <c:pt idx="3">
                  <c:v>98</c:v>
                </c:pt>
              </c:numCache>
            </c:numRef>
          </c:val>
          <c:smooth val="0"/>
          <c:extLst>
            <c:ext xmlns:c16="http://schemas.microsoft.com/office/drawing/2014/chart" uri="{C3380CC4-5D6E-409C-BE32-E72D297353CC}">
              <c16:uniqueId val="{00000000-0B6B-4DC0-B62C-8509990D73B8}"/>
            </c:ext>
          </c:extLst>
        </c:ser>
        <c:ser>
          <c:idx val="1"/>
          <c:order val="1"/>
          <c:tx>
            <c:strRef>
              <c:f>Sheet1!$C$1</c:f>
              <c:strCache>
                <c:ptCount val="1"/>
                <c:pt idx="0">
                  <c:v>Premier</c:v>
                </c:pt>
              </c:strCache>
            </c:strRef>
          </c:tx>
          <c:spPr>
            <a:ln w="28575" cap="rnd">
              <a:solidFill>
                <a:schemeClr val="accent2"/>
              </a:solidFill>
              <a:round/>
            </a:ln>
            <a:effectLst/>
          </c:spPr>
          <c:marker>
            <c:symbol val="none"/>
          </c:marker>
          <c:cat>
            <c:strRef>
              <c:f>Sheet1!$A$2:$A$5</c:f>
              <c:strCache>
                <c:ptCount val="4"/>
                <c:pt idx="0">
                  <c:v>15 Minutes</c:v>
                </c:pt>
                <c:pt idx="1">
                  <c:v>30 Minutes</c:v>
                </c:pt>
                <c:pt idx="2">
                  <c:v>45 Minutes</c:v>
                </c:pt>
                <c:pt idx="3">
                  <c:v>75 Minutes</c:v>
                </c:pt>
              </c:strCache>
            </c:strRef>
          </c:cat>
          <c:val>
            <c:numRef>
              <c:f>Sheet1!$C$2:$C$5</c:f>
              <c:numCache>
                <c:formatCode>General</c:formatCode>
                <c:ptCount val="4"/>
                <c:pt idx="0">
                  <c:v>104.3</c:v>
                </c:pt>
                <c:pt idx="1">
                  <c:v>100.5</c:v>
                </c:pt>
                <c:pt idx="2">
                  <c:v>99.2</c:v>
                </c:pt>
                <c:pt idx="3">
                  <c:v>98.1</c:v>
                </c:pt>
              </c:numCache>
            </c:numRef>
          </c:val>
          <c:smooth val="0"/>
          <c:extLst>
            <c:ext xmlns:c16="http://schemas.microsoft.com/office/drawing/2014/chart" uri="{C3380CC4-5D6E-409C-BE32-E72D297353CC}">
              <c16:uniqueId val="{00000001-0B6B-4DC0-B62C-8509990D73B8}"/>
            </c:ext>
          </c:extLst>
        </c:ser>
        <c:dLbls>
          <c:showLegendKey val="0"/>
          <c:showVal val="0"/>
          <c:showCatName val="0"/>
          <c:showSerName val="0"/>
          <c:showPercent val="0"/>
          <c:showBubbleSize val="0"/>
        </c:dLbls>
        <c:smooth val="0"/>
        <c:axId val="402928568"/>
        <c:axId val="402926928"/>
      </c:lineChart>
      <c:catAx>
        <c:axId val="402928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926928"/>
        <c:crosses val="autoZero"/>
        <c:auto val="1"/>
        <c:lblAlgn val="ctr"/>
        <c:lblOffset val="100"/>
        <c:noMultiLvlLbl val="0"/>
      </c:catAx>
      <c:valAx>
        <c:axId val="402926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928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Temperature Differential Air Inlet-Outlet</a:t>
            </a:r>
            <a:r>
              <a:rPr lang="en-US" baseline="0"/>
              <a:t> On Air Conditioner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Brand X</c:v>
                </c:pt>
              </c:strCache>
            </c:strRef>
          </c:tx>
          <c:spPr>
            <a:ln w="28575" cap="rnd">
              <a:solidFill>
                <a:schemeClr val="accent1"/>
              </a:solidFill>
              <a:round/>
            </a:ln>
            <a:effectLst/>
          </c:spPr>
          <c:marker>
            <c:symbol val="none"/>
          </c:marker>
          <c:cat>
            <c:strRef>
              <c:f>Sheet1!$A$2:$A$5</c:f>
              <c:strCache>
                <c:ptCount val="4"/>
                <c:pt idx="0">
                  <c:v>15 Minutes</c:v>
                </c:pt>
                <c:pt idx="1">
                  <c:v>30 Minutes</c:v>
                </c:pt>
                <c:pt idx="2">
                  <c:v>45 Minutes</c:v>
                </c:pt>
                <c:pt idx="3">
                  <c:v>75 Minutes</c:v>
                </c:pt>
              </c:strCache>
            </c:strRef>
          </c:cat>
          <c:val>
            <c:numRef>
              <c:f>Sheet1!$B$2:$B$5</c:f>
              <c:numCache>
                <c:formatCode>General</c:formatCode>
                <c:ptCount val="4"/>
                <c:pt idx="0">
                  <c:v>18.399999999999999</c:v>
                </c:pt>
                <c:pt idx="1">
                  <c:v>19.3</c:v>
                </c:pt>
                <c:pt idx="2">
                  <c:v>20.2</c:v>
                </c:pt>
                <c:pt idx="3">
                  <c:v>20.9</c:v>
                </c:pt>
              </c:numCache>
            </c:numRef>
          </c:val>
          <c:smooth val="0"/>
          <c:extLst>
            <c:ext xmlns:c16="http://schemas.microsoft.com/office/drawing/2014/chart" uri="{C3380CC4-5D6E-409C-BE32-E72D297353CC}">
              <c16:uniqueId val="{00000000-1E6C-4212-B45B-C1DE78D1742C}"/>
            </c:ext>
          </c:extLst>
        </c:ser>
        <c:ser>
          <c:idx val="1"/>
          <c:order val="1"/>
          <c:tx>
            <c:strRef>
              <c:f>Sheet1!$C$1</c:f>
              <c:strCache>
                <c:ptCount val="1"/>
                <c:pt idx="0">
                  <c:v>Premier</c:v>
                </c:pt>
              </c:strCache>
            </c:strRef>
          </c:tx>
          <c:spPr>
            <a:ln w="28575" cap="rnd">
              <a:solidFill>
                <a:schemeClr val="accent2"/>
              </a:solidFill>
              <a:round/>
            </a:ln>
            <a:effectLst/>
          </c:spPr>
          <c:marker>
            <c:symbol val="none"/>
          </c:marker>
          <c:cat>
            <c:strRef>
              <c:f>Sheet1!$A$2:$A$5</c:f>
              <c:strCache>
                <c:ptCount val="4"/>
                <c:pt idx="0">
                  <c:v>15 Minutes</c:v>
                </c:pt>
                <c:pt idx="1">
                  <c:v>30 Minutes</c:v>
                </c:pt>
                <c:pt idx="2">
                  <c:v>45 Minutes</c:v>
                </c:pt>
                <c:pt idx="3">
                  <c:v>75 Minutes</c:v>
                </c:pt>
              </c:strCache>
            </c:strRef>
          </c:cat>
          <c:val>
            <c:numRef>
              <c:f>Sheet1!$C$2:$C$5</c:f>
              <c:numCache>
                <c:formatCode>General</c:formatCode>
                <c:ptCount val="4"/>
                <c:pt idx="0">
                  <c:v>15.7</c:v>
                </c:pt>
                <c:pt idx="1">
                  <c:v>18.8</c:v>
                </c:pt>
                <c:pt idx="2">
                  <c:v>19.899999999999999</c:v>
                </c:pt>
                <c:pt idx="3">
                  <c:v>21.3</c:v>
                </c:pt>
              </c:numCache>
            </c:numRef>
          </c:val>
          <c:smooth val="0"/>
          <c:extLst>
            <c:ext xmlns:c16="http://schemas.microsoft.com/office/drawing/2014/chart" uri="{C3380CC4-5D6E-409C-BE32-E72D297353CC}">
              <c16:uniqueId val="{00000001-1E6C-4212-B45B-C1DE78D1742C}"/>
            </c:ext>
          </c:extLst>
        </c:ser>
        <c:dLbls>
          <c:showLegendKey val="0"/>
          <c:showVal val="0"/>
          <c:showCatName val="0"/>
          <c:showSerName val="0"/>
          <c:showPercent val="0"/>
          <c:showBubbleSize val="0"/>
        </c:dLbls>
        <c:smooth val="0"/>
        <c:axId val="401568272"/>
        <c:axId val="401573520"/>
      </c:lineChart>
      <c:catAx>
        <c:axId val="40156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573520"/>
        <c:crosses val="autoZero"/>
        <c:auto val="1"/>
        <c:lblAlgn val="ctr"/>
        <c:lblOffset val="100"/>
        <c:noMultiLvlLbl val="0"/>
      </c:catAx>
      <c:valAx>
        <c:axId val="401573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568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Amp Draw @</a:t>
            </a:r>
            <a:r>
              <a:rPr lang="en-US" baseline="0"/>
              <a:t> 13.1VDC</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Brand X</c:v>
                </c:pt>
              </c:strCache>
            </c:strRef>
          </c:tx>
          <c:spPr>
            <a:ln w="28575" cap="rnd">
              <a:solidFill>
                <a:schemeClr val="accent1"/>
              </a:solidFill>
              <a:round/>
            </a:ln>
            <a:effectLst/>
          </c:spPr>
          <c:marker>
            <c:symbol val="none"/>
          </c:marker>
          <c:cat>
            <c:strRef>
              <c:f>Sheet1!$A$2:$A$5</c:f>
              <c:strCache>
                <c:ptCount val="4"/>
                <c:pt idx="0">
                  <c:v>15 Minutes</c:v>
                </c:pt>
                <c:pt idx="1">
                  <c:v>30 Minutes</c:v>
                </c:pt>
                <c:pt idx="2">
                  <c:v>45 Minutes</c:v>
                </c:pt>
                <c:pt idx="3">
                  <c:v>75 Minutes</c:v>
                </c:pt>
              </c:strCache>
            </c:strRef>
          </c:cat>
          <c:val>
            <c:numRef>
              <c:f>Sheet1!$B$2:$B$5</c:f>
              <c:numCache>
                <c:formatCode>General</c:formatCode>
                <c:ptCount val="4"/>
                <c:pt idx="0">
                  <c:v>129</c:v>
                </c:pt>
                <c:pt idx="1">
                  <c:v>122</c:v>
                </c:pt>
                <c:pt idx="2">
                  <c:v>127</c:v>
                </c:pt>
                <c:pt idx="3">
                  <c:v>121</c:v>
                </c:pt>
              </c:numCache>
            </c:numRef>
          </c:val>
          <c:smooth val="0"/>
          <c:extLst>
            <c:ext xmlns:c16="http://schemas.microsoft.com/office/drawing/2014/chart" uri="{C3380CC4-5D6E-409C-BE32-E72D297353CC}">
              <c16:uniqueId val="{00000000-B8E5-4071-8121-1487243ED143}"/>
            </c:ext>
          </c:extLst>
        </c:ser>
        <c:ser>
          <c:idx val="1"/>
          <c:order val="1"/>
          <c:tx>
            <c:strRef>
              <c:f>Sheet1!$C$1</c:f>
              <c:strCache>
                <c:ptCount val="1"/>
                <c:pt idx="0">
                  <c:v>Premier</c:v>
                </c:pt>
              </c:strCache>
            </c:strRef>
          </c:tx>
          <c:spPr>
            <a:ln w="28575" cap="rnd">
              <a:solidFill>
                <a:schemeClr val="accent2"/>
              </a:solidFill>
              <a:round/>
            </a:ln>
            <a:effectLst/>
          </c:spPr>
          <c:marker>
            <c:symbol val="none"/>
          </c:marker>
          <c:cat>
            <c:strRef>
              <c:f>Sheet1!$A$2:$A$5</c:f>
              <c:strCache>
                <c:ptCount val="4"/>
                <c:pt idx="0">
                  <c:v>15 Minutes</c:v>
                </c:pt>
                <c:pt idx="1">
                  <c:v>30 Minutes</c:v>
                </c:pt>
                <c:pt idx="2">
                  <c:v>45 Minutes</c:v>
                </c:pt>
                <c:pt idx="3">
                  <c:v>75 Minutes</c:v>
                </c:pt>
              </c:strCache>
            </c:strRef>
          </c:cat>
          <c:val>
            <c:numRef>
              <c:f>Sheet1!$C$2:$C$5</c:f>
              <c:numCache>
                <c:formatCode>General</c:formatCode>
                <c:ptCount val="4"/>
                <c:pt idx="0">
                  <c:v>83</c:v>
                </c:pt>
                <c:pt idx="1">
                  <c:v>80</c:v>
                </c:pt>
                <c:pt idx="2">
                  <c:v>78.5</c:v>
                </c:pt>
                <c:pt idx="3">
                  <c:v>78</c:v>
                </c:pt>
              </c:numCache>
            </c:numRef>
          </c:val>
          <c:smooth val="0"/>
          <c:extLst>
            <c:ext xmlns:c16="http://schemas.microsoft.com/office/drawing/2014/chart" uri="{C3380CC4-5D6E-409C-BE32-E72D297353CC}">
              <c16:uniqueId val="{00000001-B8E5-4071-8121-1487243ED143}"/>
            </c:ext>
          </c:extLst>
        </c:ser>
        <c:dLbls>
          <c:showLegendKey val="0"/>
          <c:showVal val="0"/>
          <c:showCatName val="0"/>
          <c:showSerName val="0"/>
          <c:showPercent val="0"/>
          <c:showBubbleSize val="0"/>
        </c:dLbls>
        <c:smooth val="0"/>
        <c:axId val="303772792"/>
        <c:axId val="303773448"/>
      </c:lineChart>
      <c:catAx>
        <c:axId val="303772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3773448"/>
        <c:crosses val="autoZero"/>
        <c:auto val="1"/>
        <c:lblAlgn val="ctr"/>
        <c:lblOffset val="100"/>
        <c:noMultiLvlLbl val="0"/>
      </c:catAx>
      <c:valAx>
        <c:axId val="303773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3772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11/4/2020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u="sng" dirty="0"/>
              <a:t>12V DC Air Conditioning Comparison Testing Results</a:t>
            </a:r>
            <a:br>
              <a:rPr lang="en-US" dirty="0"/>
            </a:b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989162" y="3375802"/>
            <a:ext cx="3948052" cy="2346385"/>
          </a:xfrm>
          <a:prstGeom prst="rect">
            <a:avLst/>
          </a:prstGeom>
        </p:spPr>
      </p:pic>
      <p:pic>
        <p:nvPicPr>
          <p:cNvPr id="3" name="Picture 2"/>
          <p:cNvPicPr>
            <a:picLocks noChangeAspect="1"/>
          </p:cNvPicPr>
          <p:nvPr/>
        </p:nvPicPr>
        <p:blipFill>
          <a:blip r:embed="rId3"/>
          <a:stretch>
            <a:fillRect/>
          </a:stretch>
        </p:blipFill>
        <p:spPr>
          <a:xfrm>
            <a:off x="7686010" y="3375802"/>
            <a:ext cx="3045785" cy="2436628"/>
          </a:xfrm>
          <a:prstGeom prst="rect">
            <a:avLst/>
          </a:prstGeom>
        </p:spPr>
      </p:pic>
    </p:spTree>
    <p:extLst>
      <p:ext uri="{BB962C8B-B14F-4D97-AF65-F5344CB8AC3E}">
        <p14:creationId xmlns:p14="http://schemas.microsoft.com/office/powerpoint/2010/main" val="689984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917" y="346495"/>
            <a:ext cx="5814355" cy="6002547"/>
          </a:xfrm>
        </p:spPr>
        <p:txBody>
          <a:bodyPr>
            <a:normAutofit/>
          </a:bodyPr>
          <a:lstStyle/>
          <a:p>
            <a:r>
              <a:rPr lang="en-US" dirty="0"/>
              <a:t>Test Parameters</a:t>
            </a:r>
          </a:p>
          <a:p>
            <a:r>
              <a:rPr lang="en-US" dirty="0"/>
              <a:t>	125 Degree Ambient Heat Chamber </a:t>
            </a:r>
          </a:p>
          <a:p>
            <a:r>
              <a:rPr lang="en-US" dirty="0"/>
              <a:t>	45% Relative Humidity</a:t>
            </a:r>
          </a:p>
          <a:p>
            <a:r>
              <a:rPr lang="en-US" dirty="0"/>
              <a:t>Test Description: The Class B RV was allowed to “Soak” in the booth conditions with all doors open for 2 hours to allow all Temperature Sensors to warm to a minimum of 120 degrees F. At the conclusion of the “Heat Soak,” all doors were closed, the Air Conditioner was turned on Max, and data was collected for 75 minutes. 11 Temperature sensors were placed throughout the test booth both internal and external</a:t>
            </a:r>
          </a:p>
          <a:p>
            <a:endParaRPr lang="en-US" dirty="0"/>
          </a:p>
        </p:txBody>
      </p:sp>
      <p:pic>
        <p:nvPicPr>
          <p:cNvPr id="4" name="Picture 3"/>
          <p:cNvPicPr>
            <a:picLocks noChangeAspect="1"/>
          </p:cNvPicPr>
          <p:nvPr/>
        </p:nvPicPr>
        <p:blipFill>
          <a:blip r:embed="rId2"/>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2414309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92404792"/>
              </p:ext>
            </p:extLst>
          </p:nvPr>
        </p:nvGraphicFramePr>
        <p:xfrm>
          <a:off x="2232513" y="300489"/>
          <a:ext cx="7975413" cy="6008295"/>
        </p:xfrm>
        <a:graphic>
          <a:graphicData uri="http://schemas.openxmlformats.org/drawingml/2006/table">
            <a:tbl>
              <a:tblPr firstRow="1" firstCol="1" bandRow="1">
                <a:tableStyleId>{5C22544A-7EE6-4342-B048-85BDC9FD1C3A}</a:tableStyleId>
              </a:tblPr>
              <a:tblGrid>
                <a:gridCol w="2657903">
                  <a:extLst>
                    <a:ext uri="{9D8B030D-6E8A-4147-A177-3AD203B41FA5}">
                      <a16:colId xmlns:a16="http://schemas.microsoft.com/office/drawing/2014/main" val="2451604864"/>
                    </a:ext>
                  </a:extLst>
                </a:gridCol>
                <a:gridCol w="2658755">
                  <a:extLst>
                    <a:ext uri="{9D8B030D-6E8A-4147-A177-3AD203B41FA5}">
                      <a16:colId xmlns:a16="http://schemas.microsoft.com/office/drawing/2014/main" val="3891259405"/>
                    </a:ext>
                  </a:extLst>
                </a:gridCol>
                <a:gridCol w="2658755">
                  <a:extLst>
                    <a:ext uri="{9D8B030D-6E8A-4147-A177-3AD203B41FA5}">
                      <a16:colId xmlns:a16="http://schemas.microsoft.com/office/drawing/2014/main" val="2319532633"/>
                    </a:ext>
                  </a:extLst>
                </a:gridCol>
              </a:tblGrid>
              <a:tr h="482615">
                <a:tc>
                  <a:txBody>
                    <a:bodyPr/>
                    <a:lstStyle/>
                    <a:p>
                      <a:pPr marL="0" marR="0">
                        <a:lnSpc>
                          <a:spcPct val="107000"/>
                        </a:lnSpc>
                        <a:spcBef>
                          <a:spcPts val="0"/>
                        </a:spcBef>
                        <a:spcAft>
                          <a:spcPts val="0"/>
                        </a:spcAft>
                      </a:pPr>
                      <a:r>
                        <a:rPr lang="en-US" sz="900">
                          <a:effectLst/>
                        </a:rPr>
                        <a:t>Sensor 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Front Exterior Ambient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3 Ft from front of van, 5 ft off of floor level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extLst>
                  <a:ext uri="{0D108BD9-81ED-4DB2-BD59-A6C34878D82A}">
                    <a16:rowId xmlns:a16="http://schemas.microsoft.com/office/drawing/2014/main" val="4208403450"/>
                  </a:ext>
                </a:extLst>
              </a:tr>
              <a:tr h="482615">
                <a:tc>
                  <a:txBody>
                    <a:bodyPr/>
                    <a:lstStyle/>
                    <a:p>
                      <a:pPr marL="0" marR="0">
                        <a:lnSpc>
                          <a:spcPct val="107000"/>
                        </a:lnSpc>
                        <a:spcBef>
                          <a:spcPts val="0"/>
                        </a:spcBef>
                        <a:spcAft>
                          <a:spcPts val="0"/>
                        </a:spcAft>
                      </a:pPr>
                      <a:r>
                        <a:rPr lang="en-US" sz="900">
                          <a:effectLst/>
                        </a:rPr>
                        <a:t>Sensor 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Rear Exterior Ambient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3 Ft from rear of van, 5 ft off of floor level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extLst>
                  <a:ext uri="{0D108BD9-81ED-4DB2-BD59-A6C34878D82A}">
                    <a16:rowId xmlns:a16="http://schemas.microsoft.com/office/drawing/2014/main" val="3548335721"/>
                  </a:ext>
                </a:extLst>
              </a:tr>
              <a:tr h="458224">
                <a:tc>
                  <a:txBody>
                    <a:bodyPr/>
                    <a:lstStyle/>
                    <a:p>
                      <a:pPr marL="0" marR="0">
                        <a:lnSpc>
                          <a:spcPct val="107000"/>
                        </a:lnSpc>
                        <a:spcBef>
                          <a:spcPts val="0"/>
                        </a:spcBef>
                        <a:spcAft>
                          <a:spcPts val="0"/>
                        </a:spcAft>
                      </a:pPr>
                      <a:r>
                        <a:rPr lang="en-US" sz="900">
                          <a:effectLst/>
                        </a:rPr>
                        <a:t>Sensor 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Air Return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Air Return Grill of Air Conditioner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extLst>
                  <a:ext uri="{0D108BD9-81ED-4DB2-BD59-A6C34878D82A}">
                    <a16:rowId xmlns:a16="http://schemas.microsoft.com/office/drawing/2014/main" val="3783321661"/>
                  </a:ext>
                </a:extLst>
              </a:tr>
              <a:tr h="482615">
                <a:tc>
                  <a:txBody>
                    <a:bodyPr/>
                    <a:lstStyle/>
                    <a:p>
                      <a:pPr marL="0" marR="0">
                        <a:lnSpc>
                          <a:spcPct val="107000"/>
                        </a:lnSpc>
                        <a:spcBef>
                          <a:spcPts val="0"/>
                        </a:spcBef>
                        <a:spcAft>
                          <a:spcPts val="0"/>
                        </a:spcAft>
                      </a:pPr>
                      <a:r>
                        <a:rPr lang="en-US" sz="900">
                          <a:effectLst/>
                        </a:rPr>
                        <a:t>Sensor 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Front Vent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Forward facing outlet air vent of air conditioner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extLst>
                  <a:ext uri="{0D108BD9-81ED-4DB2-BD59-A6C34878D82A}">
                    <a16:rowId xmlns:a16="http://schemas.microsoft.com/office/drawing/2014/main" val="2889797988"/>
                  </a:ext>
                </a:extLst>
              </a:tr>
              <a:tr h="482615">
                <a:tc>
                  <a:txBody>
                    <a:bodyPr/>
                    <a:lstStyle/>
                    <a:p>
                      <a:pPr marL="0" marR="0">
                        <a:lnSpc>
                          <a:spcPct val="107000"/>
                        </a:lnSpc>
                        <a:spcBef>
                          <a:spcPts val="0"/>
                        </a:spcBef>
                        <a:spcAft>
                          <a:spcPts val="0"/>
                        </a:spcAft>
                      </a:pPr>
                      <a:r>
                        <a:rPr lang="en-US" sz="900">
                          <a:effectLst/>
                        </a:rPr>
                        <a:t>Sensor 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Rear Vent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Rear facing outlet of air vent of air conditioner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extLst>
                  <a:ext uri="{0D108BD9-81ED-4DB2-BD59-A6C34878D82A}">
                    <a16:rowId xmlns:a16="http://schemas.microsoft.com/office/drawing/2014/main" val="1199330152"/>
                  </a:ext>
                </a:extLst>
              </a:tr>
              <a:tr h="482615">
                <a:tc>
                  <a:txBody>
                    <a:bodyPr/>
                    <a:lstStyle/>
                    <a:p>
                      <a:pPr marL="0" marR="0">
                        <a:lnSpc>
                          <a:spcPct val="107000"/>
                        </a:lnSpc>
                        <a:spcBef>
                          <a:spcPts val="0"/>
                        </a:spcBef>
                        <a:spcAft>
                          <a:spcPts val="0"/>
                        </a:spcAft>
                      </a:pPr>
                      <a:r>
                        <a:rPr lang="en-US" sz="900">
                          <a:effectLst/>
                        </a:rPr>
                        <a:t>Sensor 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Rear Lower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6” from Bed surface directly under air conditioner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extLst>
                  <a:ext uri="{0D108BD9-81ED-4DB2-BD59-A6C34878D82A}">
                    <a16:rowId xmlns:a16="http://schemas.microsoft.com/office/drawing/2014/main" val="14150893"/>
                  </a:ext>
                </a:extLst>
              </a:tr>
              <a:tr h="241307">
                <a:tc>
                  <a:txBody>
                    <a:bodyPr/>
                    <a:lstStyle/>
                    <a:p>
                      <a:pPr marL="0" marR="0">
                        <a:lnSpc>
                          <a:spcPct val="107000"/>
                        </a:lnSpc>
                        <a:spcBef>
                          <a:spcPts val="0"/>
                        </a:spcBef>
                        <a:spcAft>
                          <a:spcPts val="0"/>
                        </a:spcAft>
                      </a:pPr>
                      <a:r>
                        <a:rPr lang="en-US" sz="900">
                          <a:effectLst/>
                        </a:rPr>
                        <a:t>Sensor 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Not Used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extLst>
                  <a:ext uri="{0D108BD9-81ED-4DB2-BD59-A6C34878D82A}">
                    <a16:rowId xmlns:a16="http://schemas.microsoft.com/office/drawing/2014/main" val="3685009070"/>
                  </a:ext>
                </a:extLst>
              </a:tr>
              <a:tr h="482615">
                <a:tc>
                  <a:txBody>
                    <a:bodyPr/>
                    <a:lstStyle/>
                    <a:p>
                      <a:pPr marL="0" marR="0">
                        <a:lnSpc>
                          <a:spcPct val="107000"/>
                        </a:lnSpc>
                        <a:spcBef>
                          <a:spcPts val="0"/>
                        </a:spcBef>
                        <a:spcAft>
                          <a:spcPts val="0"/>
                        </a:spcAft>
                      </a:pPr>
                      <a:r>
                        <a:rPr lang="en-US" sz="900">
                          <a:effectLst/>
                        </a:rPr>
                        <a:t>Sensor 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Fan High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Center of vehicle below exhaust fan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extLst>
                  <a:ext uri="{0D108BD9-81ED-4DB2-BD59-A6C34878D82A}">
                    <a16:rowId xmlns:a16="http://schemas.microsoft.com/office/drawing/2014/main" val="2119453612"/>
                  </a:ext>
                </a:extLst>
              </a:tr>
              <a:tr h="723922">
                <a:tc>
                  <a:txBody>
                    <a:bodyPr/>
                    <a:lstStyle/>
                    <a:p>
                      <a:pPr marL="0" marR="0">
                        <a:lnSpc>
                          <a:spcPct val="107000"/>
                        </a:lnSpc>
                        <a:spcBef>
                          <a:spcPts val="0"/>
                        </a:spcBef>
                        <a:spcAft>
                          <a:spcPts val="0"/>
                        </a:spcAft>
                      </a:pPr>
                      <a:r>
                        <a:rPr lang="en-US" sz="900">
                          <a:effectLst/>
                        </a:rPr>
                        <a:t>Sensor 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Front Low</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Front of passenger compartment near floor, across from sliding entry door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extLst>
                  <a:ext uri="{0D108BD9-81ED-4DB2-BD59-A6C34878D82A}">
                    <a16:rowId xmlns:a16="http://schemas.microsoft.com/office/drawing/2014/main" val="3861118003"/>
                  </a:ext>
                </a:extLst>
              </a:tr>
              <a:tr h="723922">
                <a:tc>
                  <a:txBody>
                    <a:bodyPr/>
                    <a:lstStyle/>
                    <a:p>
                      <a:pPr marL="0" marR="0">
                        <a:lnSpc>
                          <a:spcPct val="107000"/>
                        </a:lnSpc>
                        <a:spcBef>
                          <a:spcPts val="0"/>
                        </a:spcBef>
                        <a:spcAft>
                          <a:spcPts val="0"/>
                        </a:spcAft>
                      </a:pPr>
                      <a:r>
                        <a:rPr lang="en-US" sz="900">
                          <a:effectLst/>
                        </a:rPr>
                        <a:t>Sensor 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Front High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Front of passenger compartment near ceiling, across from sliding entry door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extLst>
                  <a:ext uri="{0D108BD9-81ED-4DB2-BD59-A6C34878D82A}">
                    <a16:rowId xmlns:a16="http://schemas.microsoft.com/office/drawing/2014/main" val="1109871138"/>
                  </a:ext>
                </a:extLst>
              </a:tr>
              <a:tr h="482615">
                <a:tc>
                  <a:txBody>
                    <a:bodyPr/>
                    <a:lstStyle/>
                    <a:p>
                      <a:pPr marL="0" marR="0">
                        <a:lnSpc>
                          <a:spcPct val="107000"/>
                        </a:lnSpc>
                        <a:spcBef>
                          <a:spcPts val="0"/>
                        </a:spcBef>
                        <a:spcAft>
                          <a:spcPts val="0"/>
                        </a:spcAft>
                      </a:pPr>
                      <a:r>
                        <a:rPr lang="en-US" sz="900">
                          <a:effectLst/>
                        </a:rPr>
                        <a:t>Sensor 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Fan Low</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Directly below exhaust fan, near floor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extLst>
                  <a:ext uri="{0D108BD9-81ED-4DB2-BD59-A6C34878D82A}">
                    <a16:rowId xmlns:a16="http://schemas.microsoft.com/office/drawing/2014/main" val="3956415080"/>
                  </a:ext>
                </a:extLst>
              </a:tr>
              <a:tr h="482615">
                <a:tc>
                  <a:txBody>
                    <a:bodyPr/>
                    <a:lstStyle/>
                    <a:p>
                      <a:pPr marL="0" marR="0">
                        <a:lnSpc>
                          <a:spcPct val="107000"/>
                        </a:lnSpc>
                        <a:spcBef>
                          <a:spcPts val="0"/>
                        </a:spcBef>
                        <a:spcAft>
                          <a:spcPts val="0"/>
                        </a:spcAft>
                      </a:pPr>
                      <a:r>
                        <a:rPr lang="en-US" sz="900">
                          <a:effectLst/>
                        </a:rPr>
                        <a:t>Sensor 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a:effectLst/>
                        </a:rPr>
                        <a:t>Compressor Ambient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tc>
                  <a:txBody>
                    <a:bodyPr/>
                    <a:lstStyle/>
                    <a:p>
                      <a:pPr marL="0" marR="0">
                        <a:lnSpc>
                          <a:spcPct val="107000"/>
                        </a:lnSpc>
                        <a:spcBef>
                          <a:spcPts val="0"/>
                        </a:spcBef>
                        <a:spcAft>
                          <a:spcPts val="0"/>
                        </a:spcAft>
                      </a:pPr>
                      <a:r>
                        <a:rPr lang="en-US" sz="900" dirty="0">
                          <a:effectLst/>
                        </a:rPr>
                        <a:t>Under exterior air conditioner cover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42" marR="63342" marT="0" marB="0"/>
                </a:tc>
                <a:extLst>
                  <a:ext uri="{0D108BD9-81ED-4DB2-BD59-A6C34878D82A}">
                    <a16:rowId xmlns:a16="http://schemas.microsoft.com/office/drawing/2014/main" val="2516193631"/>
                  </a:ext>
                </a:extLst>
              </a:tr>
            </a:tbl>
          </a:graphicData>
        </a:graphic>
      </p:graphicFrame>
    </p:spTree>
    <p:extLst>
      <p:ext uri="{BB962C8B-B14F-4D97-AF65-F5344CB8AC3E}">
        <p14:creationId xmlns:p14="http://schemas.microsoft.com/office/powerpoint/2010/main" val="241989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5280962"/>
            <a:ext cx="8534400" cy="1507067"/>
          </a:xfrm>
        </p:spPr>
        <p:txBody>
          <a:bodyPr/>
          <a:lstStyle/>
          <a:p>
            <a:r>
              <a:rPr lang="en-US" dirty="0"/>
              <a:t>Internal Temp Sensor Locations</a:t>
            </a:r>
          </a:p>
        </p:txBody>
      </p:sp>
      <p:pic>
        <p:nvPicPr>
          <p:cNvPr id="4" name="Picture 3"/>
          <p:cNvPicPr>
            <a:picLocks noChangeAspect="1"/>
          </p:cNvPicPr>
          <p:nvPr/>
        </p:nvPicPr>
        <p:blipFill>
          <a:blip r:embed="rId2"/>
          <a:stretch>
            <a:fillRect/>
          </a:stretch>
        </p:blipFill>
        <p:spPr>
          <a:xfrm rot="5400000">
            <a:off x="7139361" y="711679"/>
            <a:ext cx="5693434" cy="4270076"/>
          </a:xfrm>
          <a:prstGeom prst="rect">
            <a:avLst/>
          </a:prstGeom>
        </p:spPr>
      </p:pic>
      <p:pic>
        <p:nvPicPr>
          <p:cNvPr id="6" name="Picture 5"/>
          <p:cNvPicPr>
            <a:picLocks noChangeAspect="1"/>
          </p:cNvPicPr>
          <p:nvPr/>
        </p:nvPicPr>
        <p:blipFill>
          <a:blip r:embed="rId3"/>
          <a:stretch>
            <a:fillRect/>
          </a:stretch>
        </p:blipFill>
        <p:spPr>
          <a:xfrm rot="5400000">
            <a:off x="3447532" y="713342"/>
            <a:ext cx="5706731" cy="4280048"/>
          </a:xfrm>
          <a:prstGeom prst="rect">
            <a:avLst/>
          </a:prstGeom>
        </p:spPr>
      </p:pic>
      <p:pic>
        <p:nvPicPr>
          <p:cNvPr id="7" name="Picture 6"/>
          <p:cNvPicPr>
            <a:picLocks noChangeAspect="1"/>
          </p:cNvPicPr>
          <p:nvPr/>
        </p:nvPicPr>
        <p:blipFill>
          <a:blip r:embed="rId4"/>
          <a:stretch>
            <a:fillRect/>
          </a:stretch>
        </p:blipFill>
        <p:spPr>
          <a:xfrm rot="5400000">
            <a:off x="-695805" y="711679"/>
            <a:ext cx="5693434" cy="4270076"/>
          </a:xfrm>
          <a:prstGeom prst="rect">
            <a:avLst/>
          </a:prstGeom>
        </p:spPr>
      </p:pic>
    </p:spTree>
    <p:extLst>
      <p:ext uri="{BB962C8B-B14F-4D97-AF65-F5344CB8AC3E}">
        <p14:creationId xmlns:p14="http://schemas.microsoft.com/office/powerpoint/2010/main" val="3202565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Results</a:t>
            </a:r>
          </a:p>
        </p:txBody>
      </p:sp>
      <p:pic>
        <p:nvPicPr>
          <p:cNvPr id="4" name="20200722_0806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99461" y="224287"/>
            <a:ext cx="3454880" cy="6142008"/>
          </a:xfrm>
          <a:prstGeom prst="rect">
            <a:avLst/>
          </a:prstGeom>
        </p:spPr>
      </p:pic>
    </p:spTree>
    <p:extLst>
      <p:ext uri="{BB962C8B-B14F-4D97-AF65-F5344CB8AC3E}">
        <p14:creationId xmlns:p14="http://schemas.microsoft.com/office/powerpoint/2010/main" val="37302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923624800"/>
              </p:ext>
            </p:extLst>
          </p:nvPr>
        </p:nvGraphicFramePr>
        <p:xfrm>
          <a:off x="2064588" y="212784"/>
          <a:ext cx="7924801" cy="465251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73811" y="4865298"/>
            <a:ext cx="11605404" cy="1477328"/>
          </a:xfrm>
          <a:prstGeom prst="rect">
            <a:avLst/>
          </a:prstGeom>
          <a:noFill/>
        </p:spPr>
        <p:txBody>
          <a:bodyPr wrap="square" rtlCol="0">
            <a:spAutoFit/>
          </a:bodyPr>
          <a:lstStyle/>
          <a:p>
            <a:r>
              <a:rPr lang="en-US" dirty="0"/>
              <a:t>The Premier System utilizes a soft start compressor, which slowly ramps the compressor up to speed over a 3-5 minute time period.   In the extreme conditions of the test, this can be seen by faster initial temp drops form the Brand X unit.  At the conclusion of the test, average probe temperatures were equivalent to </a:t>
            </a:r>
            <a:r>
              <a:rPr lang="en-US"/>
              <a:t>the Brand X </a:t>
            </a:r>
            <a:r>
              <a:rPr lang="en-US" dirty="0"/>
              <a:t>unit.  The soft start compressor is used to prolong compressor and battery life and reliability.</a:t>
            </a:r>
          </a:p>
        </p:txBody>
      </p:sp>
    </p:spTree>
    <p:extLst>
      <p:ext uri="{BB962C8B-B14F-4D97-AF65-F5344CB8AC3E}">
        <p14:creationId xmlns:p14="http://schemas.microsoft.com/office/powerpoint/2010/main" val="2963637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745967076"/>
              </p:ext>
            </p:extLst>
          </p:nvPr>
        </p:nvGraphicFramePr>
        <p:xfrm>
          <a:off x="2248618" y="143774"/>
          <a:ext cx="7424469" cy="416368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04800" y="4629509"/>
            <a:ext cx="11622657" cy="923330"/>
          </a:xfrm>
          <a:prstGeom prst="rect">
            <a:avLst/>
          </a:prstGeom>
          <a:noFill/>
        </p:spPr>
        <p:txBody>
          <a:bodyPr wrap="square" rtlCol="0">
            <a:spAutoFit/>
          </a:bodyPr>
          <a:lstStyle/>
          <a:p>
            <a:r>
              <a:rPr lang="en-US" dirty="0"/>
              <a:t>Air Flow: </a:t>
            </a:r>
          </a:p>
          <a:p>
            <a:r>
              <a:rPr lang="en-US" dirty="0"/>
              <a:t>     Brand X: 250 CFM</a:t>
            </a:r>
          </a:p>
          <a:p>
            <a:r>
              <a:rPr lang="en-US" dirty="0"/>
              <a:t>     Premier: 285 CFM</a:t>
            </a:r>
          </a:p>
        </p:txBody>
      </p:sp>
    </p:spTree>
    <p:extLst>
      <p:ext uri="{BB962C8B-B14F-4D97-AF65-F5344CB8AC3E}">
        <p14:creationId xmlns:p14="http://schemas.microsoft.com/office/powerpoint/2010/main" val="896254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128556745"/>
              </p:ext>
            </p:extLst>
          </p:nvPr>
        </p:nvGraphicFramePr>
        <p:xfrm>
          <a:off x="2547668" y="230037"/>
          <a:ext cx="6878128" cy="46295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81796" y="4859547"/>
            <a:ext cx="11536393" cy="1754326"/>
          </a:xfrm>
          <a:prstGeom prst="rect">
            <a:avLst/>
          </a:prstGeom>
          <a:noFill/>
        </p:spPr>
        <p:txBody>
          <a:bodyPr wrap="square" rtlCol="0">
            <a:spAutoFit/>
          </a:bodyPr>
          <a:lstStyle/>
          <a:p>
            <a:r>
              <a:rPr lang="en-US" dirty="0"/>
              <a:t>Average Amp Draw Through Entire Test</a:t>
            </a:r>
          </a:p>
          <a:p>
            <a:r>
              <a:rPr lang="en-US" dirty="0"/>
              <a:t>    Brand X: 125 Amps</a:t>
            </a:r>
          </a:p>
          <a:p>
            <a:r>
              <a:rPr lang="en-US" dirty="0"/>
              <a:t>    Premier: 80 Amps</a:t>
            </a:r>
          </a:p>
          <a:p>
            <a:endParaRPr lang="en-US" dirty="0"/>
          </a:p>
          <a:p>
            <a:r>
              <a:rPr lang="en-US" dirty="0"/>
              <a:t>Utilizing 2/3 of the power consumption, the Premier System effectively cooled the vehicle while providing 15% more air flow. </a:t>
            </a:r>
          </a:p>
        </p:txBody>
      </p:sp>
    </p:spTree>
    <p:extLst>
      <p:ext uri="{BB962C8B-B14F-4D97-AF65-F5344CB8AC3E}">
        <p14:creationId xmlns:p14="http://schemas.microsoft.com/office/powerpoint/2010/main" val="336633307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34</TotalTime>
  <Words>314</Words>
  <Application>Microsoft Office PowerPoint</Application>
  <PresentationFormat>Widescreen</PresentationFormat>
  <Paragraphs>55</Paragraphs>
  <Slides>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Century Gothic</vt:lpstr>
      <vt:lpstr>Times New Roman</vt:lpstr>
      <vt:lpstr>Wingdings 3</vt:lpstr>
      <vt:lpstr>Slice</vt:lpstr>
      <vt:lpstr>12V DC Air Conditioning Comparison Testing Results </vt:lpstr>
      <vt:lpstr>PowerPoint Presentation</vt:lpstr>
      <vt:lpstr>PowerPoint Presentation</vt:lpstr>
      <vt:lpstr>Internal Temp Sensor Locations</vt:lpstr>
      <vt:lpstr>Test Results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12V DC Air Conditioning Comparison Testing Results</dc:title>
  <dc:creator>Carl Hazzard</dc:creator>
  <cp:lastModifiedBy>Carl Hazzard</cp:lastModifiedBy>
  <cp:revision>8</cp:revision>
  <dcterms:created xsi:type="dcterms:W3CDTF">2020-10-06T21:06:08Z</dcterms:created>
  <dcterms:modified xsi:type="dcterms:W3CDTF">2020-11-04T20:12:05Z</dcterms:modified>
</cp:coreProperties>
</file>